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8" r:id="rId2"/>
    <p:sldId id="423" r:id="rId3"/>
    <p:sldId id="404" r:id="rId4"/>
    <p:sldId id="330" r:id="rId5"/>
    <p:sldId id="414" r:id="rId6"/>
    <p:sldId id="405" r:id="rId7"/>
    <p:sldId id="406" r:id="rId8"/>
    <p:sldId id="331" r:id="rId9"/>
    <p:sldId id="332" r:id="rId10"/>
    <p:sldId id="334" r:id="rId11"/>
    <p:sldId id="335" r:id="rId12"/>
    <p:sldId id="407" r:id="rId13"/>
    <p:sldId id="336" r:id="rId14"/>
    <p:sldId id="431" r:id="rId15"/>
    <p:sldId id="340" r:id="rId16"/>
    <p:sldId id="359" r:id="rId17"/>
    <p:sldId id="437" r:id="rId18"/>
    <p:sldId id="426" r:id="rId19"/>
    <p:sldId id="432" r:id="rId20"/>
    <p:sldId id="270" r:id="rId21"/>
    <p:sldId id="271" r:id="rId22"/>
    <p:sldId id="272" r:id="rId23"/>
    <p:sldId id="273" r:id="rId24"/>
    <p:sldId id="274" r:id="rId25"/>
    <p:sldId id="275" r:id="rId26"/>
    <p:sldId id="328" r:id="rId27"/>
    <p:sldId id="433" r:id="rId28"/>
    <p:sldId id="436" r:id="rId29"/>
    <p:sldId id="438" r:id="rId30"/>
    <p:sldId id="424" r:id="rId31"/>
    <p:sldId id="434" r:id="rId32"/>
    <p:sldId id="439" r:id="rId33"/>
    <p:sldId id="435" r:id="rId34"/>
    <p:sldId id="360" r:id="rId35"/>
    <p:sldId id="411" r:id="rId36"/>
    <p:sldId id="342" r:id="rId37"/>
    <p:sldId id="361" r:id="rId38"/>
    <p:sldId id="343" r:id="rId39"/>
    <p:sldId id="344" r:id="rId40"/>
    <p:sldId id="380" r:id="rId41"/>
    <p:sldId id="379" r:id="rId42"/>
    <p:sldId id="410" r:id="rId43"/>
    <p:sldId id="427" r:id="rId44"/>
    <p:sldId id="364" r:id="rId45"/>
    <p:sldId id="365" r:id="rId46"/>
    <p:sldId id="366" r:id="rId47"/>
    <p:sldId id="367" r:id="rId48"/>
    <p:sldId id="368" r:id="rId49"/>
    <p:sldId id="387" r:id="rId50"/>
    <p:sldId id="386" r:id="rId51"/>
    <p:sldId id="388" r:id="rId52"/>
    <p:sldId id="389" r:id="rId53"/>
    <p:sldId id="382" r:id="rId54"/>
    <p:sldId id="373" r:id="rId55"/>
    <p:sldId id="374" r:id="rId56"/>
    <p:sldId id="375" r:id="rId57"/>
    <p:sldId id="376" r:id="rId58"/>
    <p:sldId id="384" r:id="rId59"/>
    <p:sldId id="391" r:id="rId60"/>
    <p:sldId id="377" r:id="rId61"/>
    <p:sldId id="428" r:id="rId62"/>
    <p:sldId id="346" r:id="rId63"/>
    <p:sldId id="347" r:id="rId64"/>
    <p:sldId id="349" r:id="rId65"/>
    <p:sldId id="429" r:id="rId66"/>
    <p:sldId id="350" r:id="rId67"/>
    <p:sldId id="351" r:id="rId68"/>
    <p:sldId id="352" r:id="rId69"/>
    <p:sldId id="430" r:id="rId70"/>
    <p:sldId id="354" r:id="rId71"/>
    <p:sldId id="355" r:id="rId72"/>
    <p:sldId id="356" r:id="rId73"/>
    <p:sldId id="392" r:id="rId7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25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6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358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641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728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58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kimicrowave.com/Mixers/IQ_Quadrature-IF_Double-Balanced/IQ-0318.aspx" TargetMode="External"/><Relationship Id="rId5" Type="http://schemas.openxmlformats.org/officeDocument/2006/relationships/hyperlink" Target="http://www.markimicrowave.com/Assets/datasheets/IQ-0318.pdf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59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51.png"/><Relationship Id="rId10" Type="http://schemas.openxmlformats.org/officeDocument/2006/relationships/image" Target="../media/image250.png"/><Relationship Id="rId4" Type="http://schemas.openxmlformats.org/officeDocument/2006/relationships/image" Target="../media/image34.png"/><Relationship Id="rId9" Type="http://schemas.openxmlformats.org/officeDocument/2006/relationships/image" Target="../media/image2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8.png"/><Relationship Id="rId3" Type="http://schemas.openxmlformats.org/officeDocument/2006/relationships/image" Target="../media/image581.png"/><Relationship Id="rId7" Type="http://schemas.openxmlformats.org/officeDocument/2006/relationships/image" Target="../media/image62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60.png"/><Relationship Id="rId5" Type="http://schemas.openxmlformats.org/officeDocument/2006/relationships/image" Target="../media/image601.png"/><Relationship Id="rId10" Type="http://schemas.openxmlformats.org/officeDocument/2006/relationships/image" Target="../media/image651.png"/><Relationship Id="rId4" Type="http://schemas.openxmlformats.org/officeDocument/2006/relationships/image" Target="../media/image591.png"/><Relationship Id="rId9" Type="http://schemas.openxmlformats.org/officeDocument/2006/relationships/image" Target="../media/image6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8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77.wmf"/><Relationship Id="rId4" Type="http://schemas.openxmlformats.org/officeDocument/2006/relationships/image" Target="../media/image7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1.  Passband Modulation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recover I part from multiplication by sinusoid:</a:t>
                </a:r>
              </a:p>
              <a:p>
                <a:r>
                  <a:rPr lang="en-US" dirty="0"/>
                  <a:t>Recovery of the I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Recovery of the Q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Can derive relations using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cos</m:t>
                    </m:r>
                    <m:r>
                      <a:rPr lang="en-US" b="0" i="0" smtClean="0">
                        <a:latin typeface="Cambria Math"/>
                      </a:rPr>
                      <m:t>(2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x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gain of 2 and sign.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  <a:blipFill>
                <a:blip r:embed="rId3"/>
                <a:stretch>
                  <a:fillRect l="-145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br>
              <a:rPr lang="en-US" dirty="0"/>
            </a:br>
            <a:r>
              <a:rPr lang="en-US" dirty="0"/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97280" y="4114800"/>
            <a:ext cx="7772400" cy="1752600"/>
          </a:xfrm>
        </p:spPr>
        <p:txBody>
          <a:bodyPr/>
          <a:lstStyle/>
          <a:p>
            <a:r>
              <a:rPr lang="en-US" dirty="0"/>
              <a:t>Fig. 2.28 from </a:t>
            </a:r>
            <a:r>
              <a:rPr lang="en-US" dirty="0" err="1"/>
              <a:t>Madhow</a:t>
            </a:r>
            <a:endParaRPr lang="en-US" dirty="0"/>
          </a:p>
          <a:p>
            <a:r>
              <a:rPr lang="en-US" dirty="0"/>
              <a:t>Implementation with multipliers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5" y="1609726"/>
            <a:ext cx="639287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B4B4-46B6-4084-961F-8DAEFC9F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⁡(0,1−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8090-8F80-453F-A210-797DEE69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85F3-1450-4A77-AB7B-6CDC872A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93" y="2862411"/>
            <a:ext cx="6138439" cy="291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/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/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/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03C0A2-40D1-4C8D-A3E1-F749909A9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511606"/>
            <a:ext cx="277177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D0B9-06EF-49C7-8CE7-DE0783290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3008860"/>
            <a:ext cx="2495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IQ Mixer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</p:spPr>
            <p:txBody>
              <a:bodyPr/>
              <a:lstStyle/>
              <a:p>
                <a:r>
                  <a:rPr lang="en-US" dirty="0"/>
                  <a:t>LO = “local oscillator” =  square or sine wave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I1, I2 = I and Q inputs.  </a:t>
                </a:r>
              </a:p>
              <a:p>
                <a:pPr lvl="1"/>
                <a:r>
                  <a:rPr lang="en-US" dirty="0"/>
                  <a:t>Generally, </a:t>
                </a:r>
                <a:r>
                  <a:rPr lang="en-US" dirty="0" err="1"/>
                  <a:t>lowpass</a:t>
                </a:r>
                <a:endParaRPr lang="en-US" dirty="0"/>
              </a:p>
              <a:p>
                <a:r>
                  <a:rPr lang="en-US" dirty="0"/>
                  <a:t>RF = passband output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  <a:blipFill>
                <a:blip r:embed="rId3"/>
                <a:stretch>
                  <a:fillRect l="-2595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 descr="https://encrypted-tbn0.gstatic.com/images?q=tbn:ANd9GcToTaQH8FCrp8dJCpu2WmHTrp_t_wq2wFApJ73mlNHgWTPHp0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60" y="1447801"/>
            <a:ext cx="3729788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0651"/>
              </p:ext>
            </p:extLst>
          </p:nvPr>
        </p:nvGraphicFramePr>
        <p:xfrm>
          <a:off x="1240366" y="4219318"/>
          <a:ext cx="8762440" cy="1691274"/>
        </p:xfrm>
        <a:graphic>
          <a:graphicData uri="http://schemas.openxmlformats.org/drawingml/2006/table">
            <a:tbl>
              <a:tblPr/>
              <a:tblGrid>
                <a:gridCol w="8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8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2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81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Datasheet</a:t>
                      </a: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RF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LO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IF [MHz]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Conversion Loss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Image Rejection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Amplitude Deviation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Phase Deviation [Degrees]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L-R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L-I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990000"/>
                          </a:solidFill>
                          <a:effectLst/>
                          <a:latin typeface="Verdana"/>
                          <a:hlinkClick r:id="rId5"/>
                        </a:rPr>
                        <a:t>IQ-0318</a:t>
                      </a:r>
                      <a:endParaRPr lang="en-US" sz="120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DC to 500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0.75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47956" y="35483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http://www.markimicrowave.com/Mixers/IQ_Quadrature-IF_Double-Balanced/IQ-0318.aspx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62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912D-4E4B-52D9-275D-C222905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Baseband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Computations are often done in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domain</a:t>
                </a:r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baseband signal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Upconversion</a:t>
                </a:r>
                <a:r>
                  <a:rPr lang="en-US" sz="2400" dirty="0"/>
                  <a:t>:    Real passband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Down-conversion</a:t>
                </a:r>
                <a:r>
                  <a:rPr lang="en-US" sz="2400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High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 err="1"/>
                      <m:t>freq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terms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170CF-83D5-A421-7D63-CF21CD2B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Notation for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Upconversion: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HFT</a:t>
                </a:r>
              </a:p>
              <a:p>
                <a:pPr lvl="1"/>
                <a:r>
                  <a:rPr lang="en-US" dirty="0"/>
                  <a:t>HFT = high frequency terms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17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 (</a:t>
            </a:r>
            <a:r>
              <a:rPr lang="en-US" dirty="0" err="1"/>
              <a:t>Soln</a:t>
            </a:r>
            <a:r>
              <a:rPr lang="en-US" dirty="0"/>
              <a:t>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them.</a:t>
                </a:r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5BEF0-F5F7-31D7-53DA-AB63C5BB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7005"/>
            <a:ext cx="5480253" cy="1626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5FEDD-4349-1A57-BEE0-511BDDC9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82" y="3246730"/>
            <a:ext cx="4220616" cy="3250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93CF9E-D3D2-5300-EF28-4C18BFB91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0" y="1539277"/>
            <a:ext cx="3925540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passbandInClass.mlx</a:t>
            </a:r>
            <a:br>
              <a:rPr lang="en-US" dirty="0"/>
            </a:br>
            <a:r>
              <a:rPr lang="en-US" dirty="0"/>
              <a:t>  MATLAB live script</a:t>
            </a:r>
          </a:p>
          <a:p>
            <a:r>
              <a:rPr lang="en-US" dirty="0"/>
              <a:t>Fill in TODO sections</a:t>
            </a:r>
          </a:p>
        </p:txBody>
      </p:sp>
    </p:spTree>
    <p:extLst>
      <p:ext uri="{BB962C8B-B14F-4D97-AF65-F5344CB8AC3E}">
        <p14:creationId xmlns:p14="http://schemas.microsoft.com/office/powerpoint/2010/main" val="410652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53345" y="1960805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8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19B604-EB7D-B483-E0B6-2FB3DCFA4C6F}"/>
              </a:ext>
            </a:extLst>
          </p:cNvPr>
          <p:cNvSpPr/>
          <p:nvPr/>
        </p:nvSpPr>
        <p:spPr>
          <a:xfrm>
            <a:off x="3260153" y="4320363"/>
            <a:ext cx="2977116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28CF5-55D1-80C4-4D56-5470E6D2B6FD}"/>
              </a:ext>
            </a:extLst>
          </p:cNvPr>
          <p:cNvSpPr/>
          <p:nvPr/>
        </p:nvSpPr>
        <p:spPr>
          <a:xfrm>
            <a:off x="2393876" y="2126512"/>
            <a:ext cx="5117804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7F0CE-FCC1-94E6-2D5B-CDAB180F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Exponential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Continuous-time complex exponential signal</a:t>
                </a:r>
                <a:r>
                  <a:rPr lang="en-US" sz="2800" dirty="0"/>
                  <a:t>:  </a:t>
                </a:r>
                <a:br>
                  <a:rPr lang="en-US" sz="2800" dirty="0"/>
                </a:b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frequency</a:t>
                </a:r>
                <a:r>
                  <a:rPr lang="en-US" sz="2000" dirty="0"/>
                  <a:t> in Hz,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angular frequency </a:t>
                </a:r>
                <a:r>
                  <a:rPr lang="en-US" sz="2000" dirty="0">
                    <a:solidFill>
                      <a:schemeClr val="tx1"/>
                    </a:solidFill>
                  </a:rPr>
                  <a:t>in rad/s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If 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then: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phase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  <a:blipFill>
                <a:blip r:embed="rId2"/>
                <a:stretch>
                  <a:fillRect l="-2276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B9E-6429-2D1E-2C72-A25F6B90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Meaning of Complex Exponential for Electric Engineering | by 최재호 | Medium">
            <a:extLst>
              <a:ext uri="{FF2B5EF4-FFF2-40B4-BE49-F238E27FC236}">
                <a16:creationId xmlns:a16="http://schemas.microsoft.com/office/drawing/2014/main" id="{9F0F19AE-A6E9-77C0-57A3-82F8EC61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41" y="2313203"/>
            <a:ext cx="36099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1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12D3-1A44-43EE-9B01-04CAD22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274C-E7DF-4E33-B799-157AAB531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system is real passband or baseband</a:t>
            </a:r>
          </a:p>
          <a:p>
            <a:r>
              <a:rPr lang="en-US" dirty="0"/>
              <a:t>Mathematically describe </a:t>
            </a:r>
            <a:r>
              <a:rPr lang="en-US" dirty="0" err="1"/>
              <a:t>upconversion</a:t>
            </a:r>
            <a:r>
              <a:rPr lang="en-US" dirty="0"/>
              <a:t> and </a:t>
            </a:r>
            <a:r>
              <a:rPr lang="en-US" dirty="0" err="1"/>
              <a:t>downconversion</a:t>
            </a:r>
            <a:endParaRPr lang="en-US" dirty="0"/>
          </a:p>
          <a:p>
            <a:pPr lvl="1"/>
            <a:r>
              <a:rPr lang="en-US" dirty="0"/>
              <a:t>In time-domain and frequency-domain</a:t>
            </a:r>
          </a:p>
          <a:p>
            <a:r>
              <a:rPr lang="en-US" dirty="0"/>
              <a:t>Compute simple continuous-time Fourier transforms (Review)</a:t>
            </a:r>
          </a:p>
          <a:p>
            <a:r>
              <a:rPr lang="en-US" dirty="0"/>
              <a:t>Select parameters and analyze low-pass filter in down conversion</a:t>
            </a:r>
          </a:p>
          <a:p>
            <a:r>
              <a:rPr lang="en-US" dirty="0"/>
              <a:t>Determine if a signal is a power or energy signal</a:t>
            </a:r>
          </a:p>
          <a:p>
            <a:pPr lvl="1"/>
            <a:r>
              <a:rPr lang="en-US" dirty="0"/>
              <a:t>Convert power in dBm</a:t>
            </a:r>
          </a:p>
          <a:p>
            <a:r>
              <a:rPr lang="en-US" dirty="0"/>
              <a:t>Compute the effective baseband filter given a passband filter</a:t>
            </a:r>
          </a:p>
          <a:p>
            <a:r>
              <a:rPr lang="en-US" dirty="0"/>
              <a:t>Model impairments such as time and frequency offsets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ADBF-F5BC-46D6-9E53-93EB3A0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3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 real or complex continuous-time signal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Fourier Transform</a:t>
                </a:r>
                <a:r>
                  <a:rPr lang="en-US" dirty="0"/>
                  <a:t>:   Expresses signal as sum / integral of complex exponentials</a:t>
                </a:r>
              </a:p>
              <a:p>
                <a:r>
                  <a:rPr lang="en-US" dirty="0"/>
                  <a:t>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r>
                              <a:rPr lang="en-US" i="1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signals in their frequency components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72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 in Angular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Angular frequency: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Fourier Transform:   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scaling </a:t>
                </a:r>
              </a:p>
              <a:p>
                <a:r>
                  <a:rPr lang="en-US" dirty="0"/>
                  <a:t>Some texts use other </a:t>
                </a:r>
                <a:r>
                  <a:rPr lang="en-US" dirty="0" err="1"/>
                  <a:t>scalings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8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Rect</a:t>
            </a:r>
            <a:r>
              <a:rPr lang="en-US" dirty="0"/>
              <a:t> and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106" name="Picture 2" descr="File:Rectangular func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3505201"/>
            <a:ext cx="3420720" cy="23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6" name="Picture 12" descr="http://zone.ni.com/cms/images/devzone/ph/3e5f7a87101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60724"/>
            <a:ext cx="36576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Height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Main lobe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blipFill>
                <a:blip r:embed="rId5"/>
                <a:stretch>
                  <a:fillRect l="-235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0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Unit step </a:t>
                </a:r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thumb/d/d9/Dirac_distribution_CDF.svg/325px-Dirac_distribution_C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68" y="2150831"/>
            <a:ext cx="30956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5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(From 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E73CB-FB0A-4BF8-ABAC-3CF62FA4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4" y="1449960"/>
            <a:ext cx="3278651" cy="4864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292F-CA00-4806-9538-69E11B95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9" y="1516286"/>
            <a:ext cx="2924525" cy="2508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80BBA-7664-428D-B604-2512427C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88" y="1516286"/>
            <a:ext cx="3762398" cy="21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𝑖𝑎𝑓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𝑖𝑎𝑡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/|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24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54" y="1625343"/>
            <a:ext cx="5695950" cy="21952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1029354" y="4119070"/>
            <a:ext cx="10058400" cy="1305485"/>
          </a:xfrm>
        </p:spPr>
        <p:txBody>
          <a:bodyPr>
            <a:normAutofit/>
          </a:bodyPr>
          <a:lstStyle/>
          <a:p>
            <a:r>
              <a:rPr lang="en-US" dirty="0"/>
              <a:t>Solutions on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77E1-AA11-CBCE-9931-73ADE520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Complex Exponentials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 need to process digitally sampled complex exponentials</a:t>
                </a:r>
              </a:p>
              <a:p>
                <a:pPr lvl="1"/>
                <a:r>
                  <a:rPr lang="en-US" dirty="0"/>
                  <a:t>E.g.  MATLAB, digital circuits, …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Continuous-time signal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Sampled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Resulting discrete-time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Normalized digital frequency </a:t>
                </a:r>
                <a:r>
                  <a:rPr lang="en-US" dirty="0"/>
                  <a:t>[cycles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[−0.5,0.5]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: 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Digital  angular frequency </a:t>
                </a:r>
                <a:r>
                  <a:rPr lang="en-US" dirty="0"/>
                  <a:t>[rads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Will discuss sampling much more later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25B92-A4F8-35AC-93F4-DFF71204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A9E774-2672-DFBA-9F15-EF0012339DAC}"/>
              </a:ext>
            </a:extLst>
          </p:cNvPr>
          <p:cNvSpPr/>
          <p:nvPr/>
        </p:nvSpPr>
        <p:spPr>
          <a:xfrm>
            <a:off x="2573079" y="4111256"/>
            <a:ext cx="7244316" cy="850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A7A5-29B9-6F5B-1BB3-BF078C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FT with the FFT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Often approximately compute FFT on the sampled signal</a:t>
                </a:r>
              </a:p>
              <a:p>
                <a:r>
                  <a:rPr lang="en-US" dirty="0"/>
                  <a:t>Continuous-time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to compute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sampled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FFT (Fast Fourier Transform):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+1,…,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Obtain sampled version of the FT from the FFT</a:t>
                </a:r>
              </a:p>
              <a:p>
                <a:r>
                  <a:rPr lang="en-US" dirty="0"/>
                  <a:t>Note scaling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modulo operation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EA9F-74A3-61A2-F948-D7219151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7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ADB7A-7C88-4371-89FE-2E83D0300031}"/>
              </a:ext>
            </a:extLst>
          </p:cNvPr>
          <p:cNvSpPr/>
          <p:nvPr/>
        </p:nvSpPr>
        <p:spPr>
          <a:xfrm>
            <a:off x="8138534" y="1628023"/>
            <a:ext cx="3693802" cy="4035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07923" y="233510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Up-Conversion of a Complex Exponential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Suppose complex baseband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Up-conversion: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write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then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is unchanged</a:t>
                </a:r>
              </a:p>
              <a:p>
                <a:r>
                  <a:rPr lang="en-US" dirty="0"/>
                  <a:t>Down-conversion reverses the process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  <a:blipFill>
                <a:blip r:embed="rId2"/>
                <a:stretch>
                  <a:fillRect l="-2100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/>
          <p:nvPr/>
        </p:nvCxnSpPr>
        <p:spPr>
          <a:xfrm>
            <a:off x="8789581" y="2970028"/>
            <a:ext cx="2225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/>
          <p:nvPr/>
        </p:nvCxnSpPr>
        <p:spPr>
          <a:xfrm flipV="1">
            <a:off x="9937898" y="2154865"/>
            <a:ext cx="0" cy="822251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611833" y="275737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/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72130" y="5178792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724708" y="4649972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611833" y="4966141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58447" y="4678325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blipFill>
                <a:blip r:embed="rId7"/>
                <a:stretch>
                  <a:fillRect l="-22857" t="-116393" r="-76190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369517" y="3535577"/>
            <a:ext cx="484632" cy="680768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902455" y="358901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Up-conversion</a:t>
            </a:r>
          </a:p>
        </p:txBody>
      </p:sp>
    </p:spTree>
    <p:extLst>
      <p:ext uri="{BB962C8B-B14F-4D97-AF65-F5344CB8AC3E}">
        <p14:creationId xmlns:p14="http://schemas.microsoft.com/office/powerpoint/2010/main" val="114555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E6CD7-DBF1-2958-ACC4-69D45B98026C}"/>
              </a:ext>
            </a:extLst>
          </p:cNvPr>
          <p:cNvSpPr/>
          <p:nvPr/>
        </p:nvSpPr>
        <p:spPr>
          <a:xfrm>
            <a:off x="8290494" y="5030605"/>
            <a:ext cx="2214473" cy="681629"/>
          </a:xfrm>
          <a:prstGeom prst="rect">
            <a:avLst/>
          </a:prstGeom>
          <a:solidFill>
            <a:srgbClr val="92D050">
              <a:alpha val="6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Down-Conversion of a Complex Exponential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</p:spPr>
            <p:txBody>
              <a:bodyPr/>
              <a:lstStyle/>
              <a:p>
                <a:r>
                  <a:rPr lang="en-US" dirty="0"/>
                  <a:t>From previous slide, after </a:t>
                </a:r>
                <a:r>
                  <a:rPr lang="en-US" dirty="0" err="1"/>
                  <a:t>upconversion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Mixing: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Filtering: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  <a:blipFill>
                <a:blip r:embed="rId2"/>
                <a:stretch>
                  <a:fillRect l="-264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>
            <a:cxnSpLocks/>
          </p:cNvCxnSpPr>
          <p:nvPr/>
        </p:nvCxnSpPr>
        <p:spPr>
          <a:xfrm flipV="1">
            <a:off x="7008012" y="5705146"/>
            <a:ext cx="3955311" cy="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>
            <a:cxnSpLocks/>
          </p:cNvCxnSpPr>
          <p:nvPr/>
        </p:nvCxnSpPr>
        <p:spPr>
          <a:xfrm flipV="1">
            <a:off x="9885891" y="5252484"/>
            <a:ext cx="0" cy="45975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491501" y="5420256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36688" y="2344004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689266" y="1815184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576391" y="2131353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blipFill>
                <a:blip r:embed="rId5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23005" y="184353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2642" t="-116393" r="-7452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214823" y="3094434"/>
            <a:ext cx="484632" cy="42322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825981" y="28643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09A56-DA33-B6D3-8C36-5A1D024E395F}"/>
              </a:ext>
            </a:extLst>
          </p:cNvPr>
          <p:cNvCxnSpPr>
            <a:cxnSpLocks/>
          </p:cNvCxnSpPr>
          <p:nvPr/>
        </p:nvCxnSpPr>
        <p:spPr>
          <a:xfrm>
            <a:off x="7255136" y="4150718"/>
            <a:ext cx="365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133CD7-6C14-1CB5-92DC-AEADEB630D08}"/>
              </a:ext>
            </a:extLst>
          </p:cNvPr>
          <p:cNvCxnSpPr>
            <a:cxnSpLocks/>
          </p:cNvCxnSpPr>
          <p:nvPr/>
        </p:nvCxnSpPr>
        <p:spPr>
          <a:xfrm flipV="1">
            <a:off x="9833070" y="3621898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C04524-A83B-AAB5-1F75-782FC100076A}"/>
              </a:ext>
            </a:extLst>
          </p:cNvPr>
          <p:cNvCxnSpPr>
            <a:cxnSpLocks/>
          </p:cNvCxnSpPr>
          <p:nvPr/>
        </p:nvCxnSpPr>
        <p:spPr>
          <a:xfrm>
            <a:off x="9508066" y="393806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/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/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D0E0D-9160-2FC3-26F2-BB7DAA11E20A}"/>
              </a:ext>
            </a:extLst>
          </p:cNvPr>
          <p:cNvCxnSpPr>
            <a:cxnSpLocks/>
          </p:cNvCxnSpPr>
          <p:nvPr/>
        </p:nvCxnSpPr>
        <p:spPr>
          <a:xfrm flipV="1">
            <a:off x="7718252" y="362189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/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/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7055539-CFFA-08D8-A068-467C089F28CB}"/>
              </a:ext>
            </a:extLst>
          </p:cNvPr>
          <p:cNvSpPr/>
          <p:nvPr/>
        </p:nvSpPr>
        <p:spPr>
          <a:xfrm>
            <a:off x="9276932" y="4597071"/>
            <a:ext cx="484632" cy="3374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C3DF7-2131-38FF-DD40-6A118716183D}"/>
              </a:ext>
            </a:extLst>
          </p:cNvPr>
          <p:cNvSpPr txBox="1"/>
          <p:nvPr/>
        </p:nvSpPr>
        <p:spPr>
          <a:xfrm>
            <a:off x="10017492" y="4471085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/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5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E0E0-D32F-56B7-BDBB-29C456D3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digital complex baseband signal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sampling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 and carrier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GHz</a:t>
                </a:r>
              </a:p>
              <a:p>
                <a:r>
                  <a:rPr lang="en-US" dirty="0"/>
                  <a:t>What is the continuous-time complex baseband signal?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is the real passband signal after up-conversion?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=2.002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Be careful with units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73F23-1467-AAE0-8CE5-9FC33891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09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Now consider more complex signals</a:t>
                </a:r>
              </a:p>
              <a:p>
                <a:r>
                  <a:rPr lang="en-US" dirty="0"/>
                  <a:t>Baseband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complex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sided bandwidth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two sided bandwidth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Passband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 </a:t>
                </a:r>
                <a:r>
                  <a:rPr lang="en-US" dirty="0">
                    <a:solidFill>
                      <a:schemeClr val="tx1"/>
                    </a:solidFill>
                  </a:rPr>
                  <a:t>(per side or image)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  <a:blipFill>
                <a:blip r:embed="rId3"/>
                <a:stretch>
                  <a:fillRect l="-3015" t="-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105475" y="2518011"/>
            <a:ext cx="2457975" cy="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10150" y="147777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810150" y="220761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716161" y="221740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254767" y="220761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07960" y="267041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blipFill>
                <a:blip r:embed="rId4"/>
                <a:stretch>
                  <a:fillRect r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blipFill>
                <a:blip r:embed="rId5"/>
                <a:stretch>
                  <a:fillRect r="-10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850719" y="4613747"/>
            <a:ext cx="6445891" cy="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43310" y="358349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545186" y="4323126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449321" y="4323126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9987927" y="431333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41120" y="477613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702416" y="356837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5702416" y="4298219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608427" y="4308006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6147033" y="429821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blipFill>
                <a:blip r:embed="rId10"/>
                <a:stretch>
                  <a:fillRect r="-9210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8254767" y="433902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7960" y="480182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563450" y="5336914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/>
              <a:t>Baseband to </a:t>
            </a:r>
            <a:r>
              <a:rPr lang="en-US" sz="3600" dirty="0" err="1"/>
              <a:t>Passband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0" dirty="0"/>
                  <a:t> is </a:t>
                </a:r>
                <a:r>
                  <a:rPr lang="en-US" b="0" dirty="0" err="1"/>
                  <a:t>bandlimited</a:t>
                </a:r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𝑊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(−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Use notation: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</m:oMath>
                </a14:m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shifted to the right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 Flip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and take negative of the imaginary part</a:t>
                </a:r>
              </a:p>
              <a:p>
                <a:r>
                  <a:rPr lang="en-US" dirty="0"/>
                  <a:t>Proof: 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use conjugate symmetry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23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Suppose baseband signal is as drawn:</a:t>
                </a:r>
              </a:p>
              <a:p>
                <a:r>
                  <a:rPr lang="en-US" dirty="0"/>
                  <a:t>What is the:</a:t>
                </a:r>
              </a:p>
              <a:p>
                <a:pPr lvl="1"/>
                <a:r>
                  <a:rPr lang="en-US" dirty="0"/>
                  <a:t>Single-sided bandwidth?</a:t>
                </a:r>
              </a:p>
              <a:p>
                <a:pPr lvl="1"/>
                <a:r>
                  <a:rPr lang="en-US" dirty="0"/>
                  <a:t>Two-sided bandwidth?</a:t>
                </a:r>
              </a:p>
              <a:p>
                <a:endParaRPr lang="en-US" dirty="0"/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You do not need to evaluate the integral.</a:t>
                </a:r>
              </a:p>
              <a:p>
                <a:endParaRPr lang="en-US" dirty="0"/>
              </a:p>
              <a:p>
                <a:r>
                  <a:rPr lang="en-US" dirty="0"/>
                  <a:t>Draw the passband frequency response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Draw both the positive and negative images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  <a:blipFill>
                <a:blip r:embed="rId3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694118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6370345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7316476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6838122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6603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/>
          <p:cNvSpPr/>
          <p:nvPr/>
        </p:nvSpPr>
        <p:spPr>
          <a:xfrm>
            <a:off x="6370345" y="2158143"/>
            <a:ext cx="946131" cy="8542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73014" y="3166220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MHz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3565" y="3156503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8542271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9397477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9971848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686275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44756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Imag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9822076" y="3206766"/>
            <a:ext cx="1221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MHz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84208" y="3212386"/>
            <a:ext cx="572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97477" y="2240725"/>
            <a:ext cx="574371" cy="771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 err="1"/>
              <a:t>Passband</a:t>
            </a:r>
            <a:r>
              <a:rPr lang="en-US" sz="3600" dirty="0"/>
              <a:t> to Baseband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Downcoversion in time-domain: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frequency-domain: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left, scale by 2 and filter</a:t>
                </a:r>
              </a:p>
              <a:p>
                <a:endParaRPr lang="en-US" dirty="0"/>
              </a:p>
              <a:p>
                <a:r>
                  <a:rPr lang="en-US" dirty="0"/>
                  <a:t>Ideal filtering: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has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Then typically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the left and remove left image.</a:t>
                </a:r>
              </a:p>
              <a:p>
                <a:r>
                  <a:rPr lang="en-US" dirty="0"/>
                  <a:t>Pictures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38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>
            <a:off x="8748440" y="1974139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</p:spPr>
            <p:txBody>
              <a:bodyPr/>
              <a:lstStyle/>
              <a:p>
                <a:r>
                  <a:rPr lang="en-US" dirty="0"/>
                  <a:t>Suppose right image of passband is as shown: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 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800 MHz</a:t>
                </a:r>
              </a:p>
              <a:p>
                <a:r>
                  <a:rPr lang="en-US" dirty="0"/>
                  <a:t>Assume a LPF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magnitude spectrum of down-converted signal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range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will:</a:t>
                </a:r>
              </a:p>
              <a:p>
                <a:pPr lvl="1"/>
                <a:r>
                  <a:rPr lang="en-US" dirty="0"/>
                  <a:t>Keep the low-pass component</a:t>
                </a:r>
              </a:p>
              <a:p>
                <a:pPr lvl="1"/>
                <a:r>
                  <a:rPr lang="en-US" dirty="0"/>
                  <a:t>Reject the high frequency component</a:t>
                </a:r>
              </a:p>
              <a:p>
                <a:r>
                  <a:rPr lang="en-US" dirty="0"/>
                  <a:t>Solution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  <a:blipFill>
                <a:blip r:embed="rId3"/>
                <a:stretch>
                  <a:fillRect l="-246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>
            <a:off x="8730177" y="2404874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34312" y="2404874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72918" y="239508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26111" y="285788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cxnSpLocks/>
          </p:cNvCxnSpPr>
          <p:nvPr/>
        </p:nvCxnSpPr>
        <p:spPr>
          <a:xfrm>
            <a:off x="7439758" y="242077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2951" y="288357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748441" y="3418662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2951" y="2774619"/>
            <a:ext cx="3023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6111" y="16300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570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7208" y="1472967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03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27" y="1534543"/>
            <a:ext cx="5520905" cy="4572000"/>
          </a:xfrm>
        </p:spPr>
      </p:pic>
    </p:spTree>
    <p:extLst>
      <p:ext uri="{BB962C8B-B14F-4D97-AF65-F5344CB8AC3E}">
        <p14:creationId xmlns:p14="http://schemas.microsoft.com/office/powerpoint/2010/main" val="1173783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in these bands are coming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0" y="3733787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4979" y="279230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62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Instantaneous power: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 squared?</a:t>
                </a:r>
              </a:p>
              <a:p>
                <a:r>
                  <a:rPr lang="en-US" dirty="0"/>
                  <a:t>Energy: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Time-Domain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periodic,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power signal and power can be computed from any one period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94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Done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real</a:t>
                </a:r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were complex?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6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Fourier Series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has Fourier Series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Theorem: 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Note that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compute power from Fourier transform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6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fraction of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≤250 </m:t>
                    </m:r>
                  </m:oMath>
                </a14:m>
                <a:r>
                  <a:rPr lang="en-US" dirty="0"/>
                  <a:t>kHz?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8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Energy of signal: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</a:t>
                </a:r>
                <a:r>
                  <a:rPr lang="en-US" dirty="0" err="1"/>
                  <a:t>Parseval’s</a:t>
                </a:r>
                <a:r>
                  <a:rPr lang="en-US" dirty="0"/>
                  <a:t> 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compute energy in frequency-domain</a:t>
                </a:r>
              </a:p>
              <a:p>
                <a:endParaRPr lang="en-US" dirty="0"/>
              </a:p>
              <a:p>
                <a:r>
                  <a:rPr lang="en-US" dirty="0"/>
                  <a:t>Energy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Density of energy around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9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471B-353E-4E9D-BA3E-D25BA3CB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in Communications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Signal</a:t>
                </a:r>
                <a:r>
                  <a:rPr lang="en-US" dirty="0"/>
                  <a:t>:  Any quantity that varies in time</a:t>
                </a:r>
              </a:p>
              <a:p>
                <a:pPr lvl="1"/>
                <a:r>
                  <a:rPr lang="en-US" dirty="0"/>
                  <a:t>Can be continuous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discrete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Real or complex valued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Signals in communications: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Voltage at a particular point / place in a circuit (relative to ground)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Electric field strength in a particular direction</a:t>
                </a:r>
                <a:br>
                  <a:rPr lang="en-US" dirty="0"/>
                </a:br>
                <a:r>
                  <a:rPr lang="en-US" dirty="0"/>
                  <a:t>Note:   electric field is a vector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digital sample of a signal</a:t>
                </a:r>
              </a:p>
              <a:p>
                <a:pPr lvl="1"/>
                <a:r>
                  <a:rPr lang="en-US" dirty="0"/>
                  <a:t>An intermediate value used in processing a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9FD-9B68-46EC-8EDC-8E460366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 (PSD)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equivalent ways to define PSD</a:t>
            </a:r>
          </a:p>
          <a:p>
            <a:r>
              <a:rPr lang="en-US" dirty="0"/>
              <a:t>Definition 1:  via windowing in time</a:t>
            </a:r>
          </a:p>
          <a:p>
            <a:r>
              <a:rPr lang="en-US" dirty="0"/>
              <a:t>Definition 2:  via filtering</a:t>
            </a:r>
          </a:p>
          <a:p>
            <a:r>
              <a:rPr lang="en-US" dirty="0"/>
              <a:t>Definition 3:  via auto-correlation for a random process</a:t>
            </a:r>
          </a:p>
          <a:p>
            <a:pPr lvl="1"/>
            <a:r>
              <a:rPr lang="en-US" dirty="0"/>
              <a:t>More advanced.  </a:t>
            </a:r>
          </a:p>
          <a:p>
            <a:pPr lvl="1"/>
            <a:r>
              <a:rPr lang="en-US" dirty="0"/>
              <a:t>We will cover this in the next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Time-Windowing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Define  windowed signal: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PSD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Similar to energy signal, but with averaging over time.</a:t>
                </a:r>
              </a:p>
              <a:p>
                <a:r>
                  <a:rPr lang="en-US" dirty="0"/>
                  <a:t>Can show power is given by: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represents power per unit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25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 Filtering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Analyzer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080" y="1539279"/>
            <a:ext cx="4726599" cy="4329817"/>
          </a:xfrm>
        </p:spPr>
        <p:txBody>
          <a:bodyPr/>
          <a:lstStyle/>
          <a:p>
            <a:r>
              <a:rPr lang="en-US" dirty="0"/>
              <a:t>Measures PSD in real time</a:t>
            </a:r>
          </a:p>
          <a:p>
            <a:r>
              <a:rPr lang="en-US" dirty="0"/>
              <a:t>Uses averaging of FT</a:t>
            </a:r>
          </a:p>
          <a:p>
            <a:pPr lvl="1"/>
            <a:r>
              <a:rPr lang="en-US" dirty="0"/>
              <a:t>But proper averaging is quite tricky</a:t>
            </a:r>
          </a:p>
          <a:p>
            <a:r>
              <a:rPr lang="en-US" dirty="0"/>
              <a:t>Lab 2:  Use MATLAB function </a:t>
            </a:r>
            <a:r>
              <a:rPr lang="en-US" dirty="0" err="1"/>
              <a:t>pwelch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02037"/>
            <a:ext cx="4646025" cy="32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6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signals: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Joules / Hz </a:t>
                </a:r>
              </a:p>
              <a:p>
                <a:endParaRPr lang="en-US" dirty="0"/>
              </a:p>
              <a:p>
                <a:r>
                  <a:rPr lang="en-US" dirty="0"/>
                  <a:t>Power signals (much more common):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 / sec = Watts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 Watts / Hz = Joules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913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antenna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conversions don’t need a calculator:</a:t>
            </a:r>
          </a:p>
          <a:p>
            <a:pPr lvl="1"/>
            <a:r>
              <a:rPr lang="en-US" dirty="0"/>
              <a:t>10log10(2) = 3  [Most important:  Doubling power = 3dB]</a:t>
            </a:r>
          </a:p>
          <a:p>
            <a:pPr lvl="1"/>
            <a:r>
              <a:rPr lang="en-US" dirty="0"/>
              <a:t>10log10(3) =4.7 ~5</a:t>
            </a:r>
          </a:p>
          <a:p>
            <a:pPr lvl="1"/>
            <a:r>
              <a:rPr lang="en-US" dirty="0"/>
              <a:t>10log10(10) = 10</a:t>
            </a:r>
          </a:p>
          <a:p>
            <a:pPr lvl="1"/>
            <a:endParaRPr lang="en-US" dirty="0"/>
          </a:p>
          <a:p>
            <a:r>
              <a:rPr lang="en-US" dirty="0"/>
              <a:t>You can cascade these.  </a:t>
            </a:r>
          </a:p>
          <a:p>
            <a:r>
              <a:rPr lang="en-US" dirty="0"/>
              <a:t>Ex:  If the power is increased by 50 in linear scale, what is the increase in dB?  Answer: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741584" y="4281880"/>
          <a:ext cx="487521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24080" imgH="533160" progId="Equation.DSMT4">
                  <p:embed/>
                </p:oleObj>
              </mc:Choice>
              <mc:Fallback>
                <p:oleObj name="Equation" r:id="rId3" imgW="3124080" imgH="533160" progId="Equation.DSMT4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584" y="4281880"/>
                        <a:ext cx="4875212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and Linear Filters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Transfer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power gain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Dimensionless quantity</a:t>
                </a:r>
              </a:p>
              <a:p>
                <a:pPr lvl="1"/>
                <a:r>
                  <a:rPr lang="en-US" dirty="0"/>
                  <a:t>Often expressed in 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410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0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shown.</a:t>
                </a:r>
              </a:p>
              <a:p>
                <a:r>
                  <a:rPr lang="en-US" dirty="0"/>
                  <a:t>What is the power (in linear scale)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Suppose the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 </m:t>
                    </m:r>
                  </m:oMath>
                </a14:m>
                <a:r>
                  <a:rPr lang="en-US" dirty="0"/>
                  <a:t>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2 GHz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are the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Answer: on board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sosceles Triangle 4"/>
          <p:cNvSpPr/>
          <p:nvPr/>
        </p:nvSpPr>
        <p:spPr>
          <a:xfrm>
            <a:off x="8775028" y="1771990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756765" y="2202725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60900" y="2202725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99506" y="219293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52699" y="265573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8775029" y="3216513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52699" y="14278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53964" y="2572470"/>
            <a:ext cx="260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6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2D81-2C00-4C6F-99D6-432CDF5B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Baseband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baseband communication systems:</a:t>
                </a:r>
              </a:p>
              <a:p>
                <a:pPr lvl="1"/>
                <a:r>
                  <a:rPr lang="en-US" dirty="0"/>
                  <a:t>Communicate with lowpass real-valued signals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F2E0-F86F-455C-A97F-89D1EA3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276FD-34B9-42D3-ADA7-A9FC9E66F125}"/>
              </a:ext>
            </a:extLst>
          </p:cNvPr>
          <p:cNvCxnSpPr/>
          <p:nvPr/>
        </p:nvCxnSpPr>
        <p:spPr>
          <a:xfrm>
            <a:off x="6409124" y="26301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B6E91-D768-4E1A-91E1-E6FD45E14FE4}"/>
              </a:ext>
            </a:extLst>
          </p:cNvPr>
          <p:cNvSpPr/>
          <p:nvPr/>
        </p:nvSpPr>
        <p:spPr>
          <a:xfrm>
            <a:off x="6942524" y="16395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EEB7CF-B2D6-4B06-92F2-54A6EDBC2D74}"/>
              </a:ext>
            </a:extLst>
          </p:cNvPr>
          <p:cNvCxnSpPr/>
          <p:nvPr/>
        </p:nvCxnSpPr>
        <p:spPr>
          <a:xfrm>
            <a:off x="7209225" y="2445434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424C7E-8A60-47CE-93B5-5AE963705B26}"/>
              </a:ext>
            </a:extLst>
          </p:cNvPr>
          <p:cNvSpPr txBox="1"/>
          <p:nvPr/>
        </p:nvSpPr>
        <p:spPr>
          <a:xfrm>
            <a:off x="7074118" y="28772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E888A-5AD2-4F61-828D-513CA48E8685}"/>
              </a:ext>
            </a:extLst>
          </p:cNvPr>
          <p:cNvSpPr txBox="1"/>
          <p:nvPr/>
        </p:nvSpPr>
        <p:spPr>
          <a:xfrm>
            <a:off x="7772618" y="22491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/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/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304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Untitled design (25).jpg">
            <a:extLst>
              <a:ext uri="{FF2B5EF4-FFF2-40B4-BE49-F238E27FC236}">
                <a16:creationId xmlns:a16="http://schemas.microsoft.com/office/drawing/2014/main" id="{75085D7B-3D55-4585-895E-07604E48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6" y="3459029"/>
            <a:ext cx="1854169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7/73/RG-59.jpg/400px-RG-59.jpg">
            <a:extLst>
              <a:ext uri="{FF2B5EF4-FFF2-40B4-BE49-F238E27FC236}">
                <a16:creationId xmlns:a16="http://schemas.microsoft.com/office/drawing/2014/main" id="{3399D74B-5750-49CA-8964-571B3C0A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59" y="3347396"/>
            <a:ext cx="2105157" cy="14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pload.wikimedia.org/wikipedia/commons/thumb/c/cb/UTP_cable.jpg/220px-UTP_cable.jpg">
            <a:extLst>
              <a:ext uri="{FF2B5EF4-FFF2-40B4-BE49-F238E27FC236}">
                <a16:creationId xmlns:a16="http://schemas.microsoft.com/office/drawing/2014/main" id="{C2F57C5B-8CDB-4B9C-9FC3-779F4F6C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80" y="3429000"/>
            <a:ext cx="1703069" cy="13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C1796D36-9F01-467B-A123-8CD8CA9D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26820" r="30640" b="18479"/>
          <a:stretch/>
        </p:blipFill>
        <p:spPr bwMode="auto">
          <a:xfrm>
            <a:off x="9165798" y="3459029"/>
            <a:ext cx="1290471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62224-BD64-4D72-98D1-52C6531F5D40}"/>
              </a:ext>
            </a:extLst>
          </p:cNvPr>
          <p:cNvSpPr txBox="1"/>
          <p:nvPr/>
        </p:nvSpPr>
        <p:spPr>
          <a:xfrm>
            <a:off x="1647316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Coaxial cable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CDF6F-30AF-485D-81F7-9B5AEA31D826}"/>
              </a:ext>
            </a:extLst>
          </p:cNvPr>
          <p:cNvSpPr txBox="1"/>
          <p:nvPr/>
        </p:nvSpPr>
        <p:spPr>
          <a:xfrm>
            <a:off x="4207868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 pair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B3FEA-C150-42FB-B9E6-3AEF80BBA5EA}"/>
              </a:ext>
            </a:extLst>
          </p:cNvPr>
          <p:cNvSpPr txBox="1"/>
          <p:nvPr/>
        </p:nvSpPr>
        <p:spPr>
          <a:xfrm>
            <a:off x="6544313" y="4949391"/>
            <a:ext cx="154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e.g. microstrip or </a:t>
            </a:r>
            <a:r>
              <a:rPr lang="en-US" dirty="0" err="1"/>
              <a:t>stripline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00E6D-4088-4D37-A23D-77F447068B4E}"/>
              </a:ext>
            </a:extLst>
          </p:cNvPr>
          <p:cNvSpPr txBox="1"/>
          <p:nvPr/>
        </p:nvSpPr>
        <p:spPr>
          <a:xfrm>
            <a:off x="9165798" y="4915898"/>
            <a:ext cx="15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ASIC metal traces</a:t>
            </a:r>
          </a:p>
        </p:txBody>
      </p:sp>
    </p:spTree>
    <p:extLst>
      <p:ext uri="{BB962C8B-B14F-4D97-AF65-F5344CB8AC3E}">
        <p14:creationId xmlns:p14="http://schemas.microsoft.com/office/powerpoint/2010/main" val="4176744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shown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dirty="0"/>
                  <a:t> 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real.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MHz, 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mW</a:t>
                </a:r>
                <a:r>
                  <a:rPr lang="en-US" dirty="0"/>
                  <a:t>/Hz,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?  (Linear and in </a:t>
                </a:r>
                <a:r>
                  <a:rPr lang="en-US" dirty="0" err="1"/>
                  <a:t>dBm</a:t>
                </a:r>
                <a:r>
                  <a:rPr lang="en-US" dirty="0"/>
                  <a:t>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it.</a:t>
                </a: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What is the </a:t>
                </a:r>
                <a:r>
                  <a:rPr lang="en-US" dirty="0" err="1"/>
                  <a:t>attenutation</a:t>
                </a:r>
                <a:r>
                  <a:rPr lang="en-US" dirty="0"/>
                  <a:t> in dB?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9034640" y="3645397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60360" y="2873771"/>
            <a:ext cx="897704" cy="7716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753929" y="3335832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0658064" y="3335832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96670" y="3326045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49863" y="3788838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772193" y="4349620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14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7999" y="3322801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0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Filtering at passband equivalent to complex baseband filter</a:t>
                </a:r>
              </a:p>
              <a:p>
                <a:r>
                  <a:rPr lang="en-US" dirty="0"/>
                  <a:t>Assuming </a:t>
                </a:r>
                <a:r>
                  <a:rPr lang="en-US" dirty="0" err="1"/>
                  <a:t>downconversion</a:t>
                </a:r>
                <a:r>
                  <a:rPr lang="en-US" dirty="0"/>
                  <a:t> filter is ideal (see next slide):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Simply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to the left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  <a:blipFill>
                <a:blip r:embed="rId3"/>
                <a:stretch>
                  <a:fillRect l="-188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914051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/>
          <p:cNvSpPr/>
          <p:nvPr/>
        </p:nvSpPr>
        <p:spPr>
          <a:xfrm>
            <a:off x="2447451" y="20744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280672" y="20490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3666651" y="2074439"/>
            <a:ext cx="865172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14151" y="1541039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5763" y="147650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2980851" y="24173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1"/>
          </p:cNvCxnSpPr>
          <p:nvPr/>
        </p:nvCxnSpPr>
        <p:spPr>
          <a:xfrm>
            <a:off x="4594872" y="23919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2172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180752" y="289100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846" y="2872475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3854591" y="292394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31731" y="23411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>
            <a:off x="8364220" y="2074439"/>
            <a:ext cx="865172" cy="685800"/>
          </a:xfrm>
          <a:prstGeom prst="flowChartProcess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54628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436933" y="287453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67051" y="199824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08398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conversions from passband:</a:t>
                </a:r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 formula: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Filtering in passband: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</a:t>
                </a:r>
                <a:r>
                  <a:rPr lang="en-US" dirty="0" err="1"/>
                  <a:t>upconversion</a:t>
                </a:r>
                <a:r>
                  <a:rPr lang="en-US" dirty="0"/>
                  <a:t> formula: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Filtering preserves baseband image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Filtering removes image around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446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special case: 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= 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delay</a:t>
                </a:r>
              </a:p>
              <a:p>
                <a:r>
                  <a:rPr lang="en-US" b="0" dirty="0" err="1"/>
                  <a:t>Passband</a:t>
                </a:r>
                <a:r>
                  <a:rPr lang="en-US" b="0" dirty="0"/>
                  <a:t> frequency response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𝑗𝑓</m:t>
                        </m:r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Baseband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 impulse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adds a constant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26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1CDB-4B68-4642-876A-2666AB5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Passband: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baseband: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Observe baseband response is:</a:t>
                </a:r>
              </a:p>
              <a:p>
                <a:pPr lvl="1"/>
                <a:r>
                  <a:rPr lang="en-US" dirty="0"/>
                  <a:t>Almost flat</a:t>
                </a:r>
              </a:p>
              <a:p>
                <a:pPr lvl="1"/>
                <a:r>
                  <a:rPr lang="en-US" dirty="0"/>
                  <a:t>Not symmetric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715F-8CF8-4670-B213-BE12F5F6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B73FD-5C7F-4407-BB91-3E4468CB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08" y="1539277"/>
            <a:ext cx="5696262" cy="3094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/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Passband cutoff </a:t>
                </a:r>
                <a:r>
                  <a:rPr lang="en-US" b="0" dirty="0" err="1"/>
                  <a:t>freq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GHz</a:t>
                </a:r>
                <a:br>
                  <a:rPr lang="en-US" dirty="0"/>
                </a:br>
                <a:r>
                  <a:rPr lang="en-US" dirty="0"/>
                  <a:t>Carrier </a:t>
                </a:r>
                <a:r>
                  <a:rPr lang="en-US" dirty="0" err="1"/>
                  <a:t>freq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GHz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blipFill>
                <a:blip r:embed="rId4"/>
                <a:stretch>
                  <a:fillRect l="-1616" t="-5660" r="-89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ECE671-2A7A-4557-8BD7-DEFF36F2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5" y="3866756"/>
            <a:ext cx="4640236" cy="6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39CC2-E68E-4171-AD52-51D1C3E6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4" y="4825955"/>
            <a:ext cx="455069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5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Errors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LO on TX and RX are often slightly mismatched</a:t>
                </a:r>
              </a:p>
              <a:p>
                <a:r>
                  <a:rPr lang="en-US" dirty="0"/>
                  <a:t>Suppose</a:t>
                </a:r>
              </a:p>
              <a:p>
                <a:pPr lvl="1"/>
                <a:r>
                  <a:rPr lang="en-US" dirty="0" err="1"/>
                  <a:t>Upconversion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Downcoversion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+ LPF</a:t>
                </a:r>
              </a:p>
              <a:p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Causes a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45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and Synchronization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</p:spPr>
            <p:txBody>
              <a:bodyPr/>
              <a:lstStyle/>
              <a:p>
                <a:r>
                  <a:rPr lang="en-US" dirty="0"/>
                  <a:t>Two methods to compensate for delay  at the RX</a:t>
                </a:r>
              </a:p>
              <a:p>
                <a:endParaRPr lang="en-US" dirty="0"/>
              </a:p>
              <a:p>
                <a:r>
                  <a:rPr lang="en-US" dirty="0"/>
                  <a:t>Method 1:  Correct in analog by adjusting phase of LO</a:t>
                </a:r>
              </a:p>
              <a:p>
                <a:r>
                  <a:rPr lang="en-US" dirty="0"/>
                  <a:t>Method 2:  Correct digital by inverting the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special case of </a:t>
                </a:r>
                <a:r>
                  <a:rPr lang="en-US" dirty="0">
                    <a:solidFill>
                      <a:srgbClr val="0F6FC6"/>
                    </a:solidFill>
                  </a:rPr>
                  <a:t>equalization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  <a:blipFill>
                <a:blip r:embed="rId3"/>
                <a:stretch>
                  <a:fillRect l="-1882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211794" y="2413097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/>
          <p:cNvSpPr/>
          <p:nvPr/>
        </p:nvSpPr>
        <p:spPr>
          <a:xfrm>
            <a:off x="2745194" y="21082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872133" y="20828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3964394" y="2108297"/>
            <a:ext cx="1202957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11894" y="157489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87224" y="151036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3278595" y="2451197"/>
            <a:ext cx="685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5186333" y="2425797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478495" y="29248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5912" y="2878124"/>
            <a:ext cx="94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&amp; LPF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152333" y="2957807"/>
            <a:ext cx="7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6978154" y="2090723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42884" y="28224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6405534" y="2425797"/>
            <a:ext cx="572621" cy="7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34713" y="24463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/>
          <p:cNvSpPr/>
          <p:nvPr/>
        </p:nvSpPr>
        <p:spPr>
          <a:xfrm>
            <a:off x="8099301" y="208193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21023" y="2868615"/>
            <a:ext cx="151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equalization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632702" y="24336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309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Per Million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Oscillator error often measured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parts per million </a:t>
                </a:r>
                <a:r>
                  <a:rPr lang="en-US" dirty="0"/>
                  <a:t>(ppm):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desired carrier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= actual carrier frequency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2.5 GHz,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/>
                  <a:t>ppm (</a:t>
                </a:r>
                <a:r>
                  <a:rPr lang="en-US" dirty="0" err="1"/>
                  <a:t>typ</a:t>
                </a:r>
                <a:r>
                  <a:rPr lang="en-US" dirty="0"/>
                  <a:t> value for low-cost oscillator)</a:t>
                </a:r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Very large frequency shift!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34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4979" y="3755570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F474-948E-4301-B826-6444AE5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Passband Communications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passband communication systems</a:t>
                </a:r>
              </a:p>
              <a:p>
                <a:pPr lvl="1"/>
                <a:r>
                  <a:rPr lang="en-US" dirty="0"/>
                  <a:t>Transmit around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 frequency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Mostly radio frequency communication</a:t>
                </a:r>
              </a:p>
              <a:p>
                <a:pPr lvl="1"/>
                <a:r>
                  <a:rPr lang="en-US" dirty="0"/>
                  <a:t>Often wireless</a:t>
                </a:r>
              </a:p>
              <a:p>
                <a:pPr lvl="1"/>
                <a:r>
                  <a:rPr lang="en-US" dirty="0"/>
                  <a:t>Transmissions are restricted to bandwidth</a:t>
                </a:r>
              </a:p>
              <a:p>
                <a:pPr lvl="1"/>
                <a:r>
                  <a:rPr lang="en-US" dirty="0"/>
                  <a:t>Also, RF propagation is limited to certain bands</a:t>
                </a:r>
              </a:p>
              <a:p>
                <a:pPr lvl="1"/>
                <a:r>
                  <a:rPr lang="en-US" dirty="0"/>
                  <a:t>RF communication also occurs over cables</a:t>
                </a:r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71FA-E8BD-4E4E-B83E-9DBFBDE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2AD89-D86C-4331-9280-CAE353BC9C2E}"/>
              </a:ext>
            </a:extLst>
          </p:cNvPr>
          <p:cNvCxnSpPr/>
          <p:nvPr/>
        </p:nvCxnSpPr>
        <p:spPr>
          <a:xfrm>
            <a:off x="7645760" y="2968931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1C8EC2-F6E4-4B26-B960-238F86089872}"/>
              </a:ext>
            </a:extLst>
          </p:cNvPr>
          <p:cNvSpPr/>
          <p:nvPr/>
        </p:nvSpPr>
        <p:spPr>
          <a:xfrm>
            <a:off x="9245960" y="19910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A37FFC-942F-42E2-A222-7E4DDF85049B}"/>
              </a:ext>
            </a:extLst>
          </p:cNvPr>
          <p:cNvCxnSpPr/>
          <p:nvPr/>
        </p:nvCxnSpPr>
        <p:spPr>
          <a:xfrm>
            <a:off x="9512660" y="188466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C069B5-90CB-4ADB-B3F5-F2D8473C2830}"/>
              </a:ext>
            </a:extLst>
          </p:cNvPr>
          <p:cNvSpPr txBox="1"/>
          <p:nvPr/>
        </p:nvSpPr>
        <p:spPr>
          <a:xfrm>
            <a:off x="10165202" y="26239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8D076-740E-4273-8199-635DC5D913E2}"/>
              </a:ext>
            </a:extLst>
          </p:cNvPr>
          <p:cNvSpPr/>
          <p:nvPr/>
        </p:nvSpPr>
        <p:spPr>
          <a:xfrm>
            <a:off x="7950560" y="19783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9D09D-A654-4FC7-B08A-B59CE43D44FB}"/>
              </a:ext>
            </a:extLst>
          </p:cNvPr>
          <p:cNvCxnSpPr/>
          <p:nvPr/>
        </p:nvCxnSpPr>
        <p:spPr>
          <a:xfrm>
            <a:off x="8217260" y="1896337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/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04AE2-5B17-4F37-9BAF-B3001C08B28C}"/>
              </a:ext>
            </a:extLst>
          </p:cNvPr>
          <p:cNvCxnSpPr>
            <a:endCxn id="13" idx="0"/>
          </p:cNvCxnSpPr>
          <p:nvPr/>
        </p:nvCxnSpPr>
        <p:spPr>
          <a:xfrm flipH="1">
            <a:off x="8937108" y="2796966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7B710E-18BD-4444-90B5-3F9DD68F54C2}"/>
              </a:ext>
            </a:extLst>
          </p:cNvPr>
          <p:cNvSpPr txBox="1"/>
          <p:nvPr/>
        </p:nvSpPr>
        <p:spPr>
          <a:xfrm>
            <a:off x="8780654" y="324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3630D-C6FB-4D77-9D70-46106FDD6A4E}"/>
              </a:ext>
            </a:extLst>
          </p:cNvPr>
          <p:cNvSpPr txBox="1"/>
          <p:nvPr/>
        </p:nvSpPr>
        <p:spPr>
          <a:xfrm>
            <a:off x="8051788" y="1469299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/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Image result for wireless communication">
            <a:extLst>
              <a:ext uri="{FF2B5EF4-FFF2-40B4-BE49-F238E27FC236}">
                <a16:creationId xmlns:a16="http://schemas.microsoft.com/office/drawing/2014/main" id="{76731144-880A-4594-B20C-1C6B873E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0" y="3974345"/>
            <a:ext cx="3029320" cy="18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6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Freespace</a:t>
            </a:r>
            <a:r>
              <a:rPr lang="en-US" dirty="0"/>
              <a:t> Wireless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</p:spPr>
            <p:txBody>
              <a:bodyPr/>
              <a:lstStyle/>
              <a:p>
                <a:r>
                  <a:rPr lang="en-US" dirty="0"/>
                  <a:t>Free space propagation</a:t>
                </a:r>
              </a:p>
              <a:p>
                <a:pPr lvl="1"/>
                <a:r>
                  <a:rPr lang="en-US" dirty="0"/>
                  <a:t>No obstacles</a:t>
                </a:r>
              </a:p>
              <a:p>
                <a:pPr lvl="1"/>
                <a:r>
                  <a:rPr lang="en-US" dirty="0"/>
                  <a:t>Isotropic (equal power in all directions)</a:t>
                </a:r>
              </a:p>
              <a:p>
                <a:r>
                  <a:rPr lang="en-US" dirty="0"/>
                  <a:t>Power decreases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/>
                  <a:t>Gain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m/s</a:t>
                </a:r>
              </a:p>
              <a:p>
                <a:r>
                  <a:rPr lang="en-US" dirty="0"/>
                  <a:t>Hence, baseband channel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  <a:blipFill>
                <a:blip r:embed="rId3"/>
                <a:stretch>
                  <a:fillRect l="-2595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 rot="5400000">
            <a:off x="7457470" y="2547623"/>
            <a:ext cx="1333027" cy="1346321"/>
          </a:xfrm>
          <a:prstGeom prst="ellipse">
            <a:avLst/>
          </a:prstGeom>
          <a:solidFill>
            <a:srgbClr val="00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187544" y="2923602"/>
            <a:ext cx="533401" cy="272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06568" y="301147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8720944" y="273893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44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Wireless signals can arrive in many directions</a:t>
                </a:r>
              </a:p>
              <a:p>
                <a:pPr lvl="1"/>
                <a:r>
                  <a:rPr lang="en-US" dirty="0"/>
                  <a:t>Reflections, diffraction, transmission, …</a:t>
                </a:r>
              </a:p>
              <a:p>
                <a:r>
                  <a:rPr lang="en-US" dirty="0"/>
                  <a:t>Each path will have different gain and delay</a:t>
                </a:r>
              </a:p>
              <a:p>
                <a:r>
                  <a:rPr lang="en-US" dirty="0"/>
                  <a:t>Receiver sees the combined total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complex gain of each path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  <a:blipFill>
                <a:blip r:embed="rId3"/>
                <a:stretch>
                  <a:fillRect l="-1642" t="-2638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9" y="1772771"/>
            <a:ext cx="626085" cy="937041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6703" y="1410050"/>
            <a:ext cx="300892" cy="609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573019" y="1658098"/>
            <a:ext cx="1159485" cy="62031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2" idx="2"/>
          </p:cNvCxnSpPr>
          <p:nvPr/>
        </p:nvCxnSpPr>
        <p:spPr>
          <a:xfrm rot="5400000" flipH="1" flipV="1">
            <a:off x="5615057" y="2060139"/>
            <a:ext cx="781153" cy="50174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265903" y="1772770"/>
            <a:ext cx="2286000" cy="19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903" y="1668812"/>
            <a:ext cx="1371600" cy="2261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73019" y="2278413"/>
            <a:ext cx="2115893" cy="4313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805313" flipV="1">
            <a:off x="5049104" y="2700977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403623" flipV="1">
            <a:off x="4021607" y="1564786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56503" y="1772770"/>
            <a:ext cx="1143000" cy="12065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862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Two-Path Example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F6FC6"/>
                    </a:solidFill>
                  </a:rPr>
                  <a:t>Rate</a:t>
                </a:r>
                <a:r>
                  <a:rPr lang="en-US" sz="2400" dirty="0"/>
                  <a:t> of variation in frequency depends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delay spread</a:t>
                </a:r>
                <a:r>
                  <a:rPr lang="en-US" sz="2400" dirty="0"/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0F6FC6"/>
                    </a:solidFill>
                  </a:rPr>
                  <a:t>Size</a:t>
                </a:r>
                <a:r>
                  <a:rPr lang="en-US" sz="2400" dirty="0"/>
                  <a:t> of variation depends on spread of path gains:</a:t>
                </a:r>
              </a:p>
              <a:p>
                <a:pPr lvl="1"/>
                <a:r>
                  <a:rPr lang="en-US" sz="2200" dirty="0"/>
                  <a:t>Average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Min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  <a:blipFill>
                <a:blip r:embed="rId3"/>
                <a:stretch>
                  <a:fillRect l="-1924" t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68728" y="24741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shows:</a:t>
            </a:r>
            <a:endParaRPr lang="en-US" dirty="0">
              <a:latin typeface="Symbol" pitchFamily="18" charset="2"/>
            </a:endParaRPr>
          </a:p>
        </p:txBody>
      </p:sp>
      <p:pic>
        <p:nvPicPr>
          <p:cNvPr id="11" name="Picture 10" descr="delayPlo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44" y="1433876"/>
            <a:ext cx="3266616" cy="2449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Magnitude response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blipFill>
                <a:blip r:embed="rId5"/>
                <a:stretch>
                  <a:fillRect l="-872" t="-4132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blipFill>
                <a:blip r:embed="rId6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79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wireless channel has 2 paths:</a:t>
                </a:r>
              </a:p>
              <a:p>
                <a:pPr lvl="1"/>
                <a:r>
                  <a:rPr lang="en-US" dirty="0"/>
                  <a:t>Path 1:  Power gain of -80 dB, travels 100m</a:t>
                </a:r>
              </a:p>
              <a:p>
                <a:pPr lvl="1"/>
                <a:r>
                  <a:rPr lang="en-US" dirty="0"/>
                  <a:t>Path 2:  Power gain of -83 dB, travels 120m</a:t>
                </a:r>
              </a:p>
              <a:p>
                <a:r>
                  <a:rPr lang="en-US" dirty="0"/>
                  <a:t>What are the amplitude gains of the two paths,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are the two delays of the paths: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?</a:t>
                </a:r>
              </a:p>
              <a:p>
                <a:r>
                  <a:rPr lang="en-US" dirty="0"/>
                  <a:t>What is the average, minimum and maximum power?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0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 and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09286" y="3978690"/>
            <a:ext cx="8083296" cy="1664732"/>
          </a:xfrm>
        </p:spPr>
        <p:txBody>
          <a:bodyPr/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r>
              <a:rPr lang="en-US" dirty="0"/>
              <a:t>:  Shift center frequency of signals</a:t>
            </a:r>
          </a:p>
          <a:p>
            <a:r>
              <a:rPr lang="en-US" dirty="0"/>
              <a:t>Used for all passband communications systems</a:t>
            </a:r>
          </a:p>
          <a:p>
            <a:pPr lvl="1"/>
            <a:r>
              <a:rPr lang="en-US" dirty="0"/>
              <a:t>Information occurs or is processed in </a:t>
            </a:r>
            <a:r>
              <a:rPr lang="en-US" dirty="0">
                <a:solidFill>
                  <a:srgbClr val="0F6FC6"/>
                </a:solidFill>
              </a:rPr>
              <a:t>baseband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Transmitted and received in </a:t>
            </a:r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09644" y="3063101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43044" y="2072501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509745" y="2878435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74638" y="33102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138" y="268210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1429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570816" y="3038733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71016" y="20608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437716" y="1954471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90258" y="269376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75616" y="20481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142316" y="196613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endCxn id="29" idx="0"/>
          </p:cNvCxnSpPr>
          <p:nvPr/>
        </p:nvCxnSpPr>
        <p:spPr>
          <a:xfrm flipH="1">
            <a:off x="7862164" y="2866768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5710" y="3318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652744" y="2072501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4652744" y="2661702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90845" y="1691501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38445" y="3074769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24326" y="160367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76844" y="153910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Time Domain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Baseband signals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called “in-phase” and “quadrature” (I and Q)</a:t>
                </a:r>
              </a:p>
              <a:p>
                <a:pPr lvl="1"/>
                <a:r>
                  <a:rPr lang="en-US" dirty="0"/>
                  <a:t>Real-valued.  Typically,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Single-sided bandwidth)</a:t>
                </a:r>
              </a:p>
              <a:p>
                <a:pPr lvl="1"/>
                <a:r>
                  <a:rPr lang="en-US" dirty="0"/>
                  <a:t>Sometimes called the “cosine” and “sine” part. 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 Also called the “center” frequency</a:t>
                </a:r>
              </a:p>
              <a:p>
                <a:endParaRPr lang="en-US" dirty="0"/>
              </a:p>
              <a:p>
                <a:r>
                  <a:rPr lang="en-US" dirty="0"/>
                  <a:t>Create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real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passband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Upconversion</a:t>
                </a:r>
                <a:r>
                  <a:rPr lang="en-US" dirty="0"/>
                  <a:t> is also called modulation</a:t>
                </a:r>
              </a:p>
              <a:p>
                <a:pPr lvl="1"/>
                <a:r>
                  <a:rPr lang="en-US" dirty="0"/>
                  <a:t>But we will use that term for something later.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002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11783</TotalTime>
  <Words>4313</Words>
  <Application>Microsoft Office PowerPoint</Application>
  <PresentationFormat>Widescreen</PresentationFormat>
  <Paragraphs>785</Paragraphs>
  <Slides>73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Symbol</vt:lpstr>
      <vt:lpstr>Verdana</vt:lpstr>
      <vt:lpstr>Wingdings</vt:lpstr>
      <vt:lpstr>Retrospect</vt:lpstr>
      <vt:lpstr>Equation</vt:lpstr>
      <vt:lpstr>Unit 1.  Passband Modulation</vt:lpstr>
      <vt:lpstr>Learning Objectives</vt:lpstr>
      <vt:lpstr>This Unit</vt:lpstr>
      <vt:lpstr>Outline</vt:lpstr>
      <vt:lpstr>Signals in Communications</vt:lpstr>
      <vt:lpstr>Real Baseband Systems</vt:lpstr>
      <vt:lpstr>Real Passband Communications </vt:lpstr>
      <vt:lpstr>Up- and Downconversion</vt:lpstr>
      <vt:lpstr>Upconversion in Time Domain</vt:lpstr>
      <vt:lpstr>Downconversion</vt:lpstr>
      <vt:lpstr>Up and Downconversion Block Diagram</vt:lpstr>
      <vt:lpstr>Example</vt:lpstr>
      <vt:lpstr>Actual IQ Mixer</vt:lpstr>
      <vt:lpstr>Complex Baseband Notation</vt:lpstr>
      <vt:lpstr>Complex Notation for Downconversion</vt:lpstr>
      <vt:lpstr>Sample Problem (Soln on Board)</vt:lpstr>
      <vt:lpstr>In-Class Exercise</vt:lpstr>
      <vt:lpstr>Outline</vt:lpstr>
      <vt:lpstr>Complex Exponential</vt:lpstr>
      <vt:lpstr>Fourier Transform</vt:lpstr>
      <vt:lpstr>FT in Angular Frequency</vt:lpstr>
      <vt:lpstr>Rect and Sinc</vt:lpstr>
      <vt:lpstr>Unit Steps</vt:lpstr>
      <vt:lpstr>Table (From WikiPedia)</vt:lpstr>
      <vt:lpstr>Other Properties</vt:lpstr>
      <vt:lpstr>Problems</vt:lpstr>
      <vt:lpstr>Sampled Complex Exponentials</vt:lpstr>
      <vt:lpstr>Computing the FT with the FFT</vt:lpstr>
      <vt:lpstr>In-Class Exercise</vt:lpstr>
      <vt:lpstr>Outline</vt:lpstr>
      <vt:lpstr>Up-Conversion of a Complex Exponential</vt:lpstr>
      <vt:lpstr>Down-Conversion of a Complex Exponential</vt:lpstr>
      <vt:lpstr>Example</vt:lpstr>
      <vt:lpstr>Bandwidth Terminology</vt:lpstr>
      <vt:lpstr>Importance of Bandwidth</vt:lpstr>
      <vt:lpstr>Frequency Domain Relationships Baseband to Passband</vt:lpstr>
      <vt:lpstr>Example Problem</vt:lpstr>
      <vt:lpstr>Frequency Domain Relationships Passband to Baseband</vt:lpstr>
      <vt:lpstr>Example Problem</vt:lpstr>
      <vt:lpstr>Radio Spectrum</vt:lpstr>
      <vt:lpstr>Bandwidth and Center Frequencies Examples</vt:lpstr>
      <vt:lpstr>Millimeter Wave</vt:lpstr>
      <vt:lpstr>Outline</vt:lpstr>
      <vt:lpstr>Energy and Power Signals</vt:lpstr>
      <vt:lpstr>Power of a Periodic Signal Time-Domain Method</vt:lpstr>
      <vt:lpstr>Example:  Done on board</vt:lpstr>
      <vt:lpstr>Power of a Periodic Signal Fourier Series Method</vt:lpstr>
      <vt:lpstr>Example:  On board</vt:lpstr>
      <vt:lpstr>Energy Density</vt:lpstr>
      <vt:lpstr>Power Spectral Density (PSD)</vt:lpstr>
      <vt:lpstr>PSD: Time-Windowing Definition</vt:lpstr>
      <vt:lpstr>PSD:  Filtering Definition</vt:lpstr>
      <vt:lpstr>Spectrum Analyzer</vt:lpstr>
      <vt:lpstr>Units</vt:lpstr>
      <vt:lpstr>Power:  Linear and decibel scale</vt:lpstr>
      <vt:lpstr>Some important dB values</vt:lpstr>
      <vt:lpstr>PSD and Linear Filters</vt:lpstr>
      <vt:lpstr>Typical Wireless Power Transmit Levels</vt:lpstr>
      <vt:lpstr>Example 1:  </vt:lpstr>
      <vt:lpstr>Example 2</vt:lpstr>
      <vt:lpstr>Outline</vt:lpstr>
      <vt:lpstr>Filtering</vt:lpstr>
      <vt:lpstr>Proof of Result</vt:lpstr>
      <vt:lpstr>Delay</vt:lpstr>
      <vt:lpstr>Example:  First Order Filter</vt:lpstr>
      <vt:lpstr>Frequency Errors</vt:lpstr>
      <vt:lpstr>Delay and Synchronization</vt:lpstr>
      <vt:lpstr>Parts Per Million</vt:lpstr>
      <vt:lpstr>Outline</vt:lpstr>
      <vt:lpstr>Freespace Wireless Channels</vt:lpstr>
      <vt:lpstr>Multipath</vt:lpstr>
      <vt:lpstr>Two-Path Example </vt:lpstr>
      <vt:lpstr>Example Problem (On 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340</cp:revision>
  <cp:lastPrinted>2018-09-04T12:29:29Z</cp:lastPrinted>
  <dcterms:created xsi:type="dcterms:W3CDTF">2015-03-22T11:15:32Z</dcterms:created>
  <dcterms:modified xsi:type="dcterms:W3CDTF">2022-08-22T15:01:19Z</dcterms:modified>
</cp:coreProperties>
</file>